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342" r:id="rId3"/>
    <p:sldId id="341" r:id="rId4"/>
    <p:sldId id="362" r:id="rId5"/>
    <p:sldId id="308" r:id="rId6"/>
    <p:sldId id="345" r:id="rId7"/>
    <p:sldId id="346" r:id="rId8"/>
    <p:sldId id="309" r:id="rId9"/>
    <p:sldId id="369" r:id="rId10"/>
    <p:sldId id="310" r:id="rId11"/>
    <p:sldId id="343" r:id="rId12"/>
    <p:sldId id="313" r:id="rId13"/>
    <p:sldId id="314" r:id="rId14"/>
    <p:sldId id="316" r:id="rId15"/>
    <p:sldId id="367" r:id="rId16"/>
    <p:sldId id="317" r:id="rId17"/>
    <p:sldId id="368" r:id="rId18"/>
    <p:sldId id="344" r:id="rId19"/>
    <p:sldId id="332" r:id="rId20"/>
    <p:sldId id="347" r:id="rId21"/>
    <p:sldId id="330" r:id="rId22"/>
    <p:sldId id="348" r:id="rId23"/>
    <p:sldId id="331" r:id="rId24"/>
    <p:sldId id="333" r:id="rId25"/>
    <p:sldId id="349" r:id="rId26"/>
    <p:sldId id="334" r:id="rId27"/>
    <p:sldId id="329" r:id="rId28"/>
    <p:sldId id="351" r:id="rId29"/>
    <p:sldId id="352" r:id="rId30"/>
    <p:sldId id="353" r:id="rId31"/>
    <p:sldId id="354" r:id="rId32"/>
    <p:sldId id="325" r:id="rId33"/>
    <p:sldId id="355" r:id="rId34"/>
    <p:sldId id="356" r:id="rId35"/>
    <p:sldId id="370" r:id="rId36"/>
    <p:sldId id="371" r:id="rId37"/>
    <p:sldId id="326" r:id="rId38"/>
    <p:sldId id="328" r:id="rId39"/>
    <p:sldId id="350" r:id="rId40"/>
    <p:sldId id="320" r:id="rId41"/>
    <p:sldId id="335" r:id="rId42"/>
    <p:sldId id="339" r:id="rId43"/>
    <p:sldId id="358" r:id="rId44"/>
    <p:sldId id="336" r:id="rId45"/>
    <p:sldId id="337" r:id="rId46"/>
    <p:sldId id="338" r:id="rId47"/>
    <p:sldId id="366" r:id="rId48"/>
    <p:sldId id="321" r:id="rId49"/>
    <p:sldId id="363" r:id="rId50"/>
    <p:sldId id="364" r:id="rId51"/>
    <p:sldId id="365" r:id="rId52"/>
    <p:sldId id="322" r:id="rId53"/>
    <p:sldId id="357" r:id="rId54"/>
    <p:sldId id="359" r:id="rId55"/>
    <p:sldId id="360" r:id="rId56"/>
    <p:sldId id="361" r:id="rId57"/>
    <p:sldId id="37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53F7-1440-1E25-C304-10F98EB41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30ABB-07CF-8A56-9B7D-899267D28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65DAB-E148-B8EE-6633-946D38E1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E8AFD-D3CA-F30D-1E2D-F0BDAF66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CE0-F99F-1DC6-36DE-A2B07D79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5CBA-80A9-A248-17F4-49B4651C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9E006-F3F5-01CB-0303-793D7AD72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DCD05-8A89-002E-B92E-4193D5BA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1EB45-9C1D-A781-EA65-764536DC2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D9E31-5916-DC3E-2027-62200B8F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5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043917-0016-20CB-B2F9-159DB9E41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06ABE-CF44-27A4-FC57-9C7181918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F7DF6-AAAC-4699-EC29-DE423B545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1C0F-49D2-2372-5745-6488D76F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A7820-B7C3-D631-B86F-B2FF9F98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D58E-CAF1-A2DC-0307-5D357DD4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AB06D-1219-774F-9BE5-2408ADA8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95157-A362-556F-A300-50160A59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35021-EC49-E87A-0730-C32B1EFA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90516-3BF8-95FD-D74C-01315FD8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59F1A-132E-F648-BF21-26596206A8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" y="0"/>
            <a:ext cx="1214701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967059-FC3B-085E-5172-87E664367D7E}"/>
              </a:ext>
            </a:extLst>
          </p:cNvPr>
          <p:cNvSpPr/>
          <p:nvPr userDrawn="1"/>
        </p:nvSpPr>
        <p:spPr>
          <a:xfrm>
            <a:off x="0" y="0"/>
            <a:ext cx="6974732" cy="685800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30113-9BBE-364D-5FB9-4465FBE2B479}"/>
              </a:ext>
            </a:extLst>
          </p:cNvPr>
          <p:cNvSpPr/>
          <p:nvPr userDrawn="1"/>
        </p:nvSpPr>
        <p:spPr>
          <a:xfrm>
            <a:off x="0" y="0"/>
            <a:ext cx="676704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4475-3770-06BD-B934-45D8D139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FFD9-190A-3937-E8EF-E39F5E6F0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0B1EA-CF95-3F93-0D36-41CA6A03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FA75-2383-74F9-9D30-99145A02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E3A57-1882-DA47-CEA3-DEF7077A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9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9F71-5FB0-A415-67E6-DC1F5E33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F97D9-CA46-E851-6285-0979FBEB2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A7017-D4DD-FABD-BD63-81B4A319B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5A96F-1E5B-6C84-F9A2-94CA756A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AE535-3BCA-6D66-DE9B-6D5208C8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2C592-5250-F4E0-5DB6-78306182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8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AB83-B456-EB31-B2AF-0F4281DB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42E2F-F64A-AD2A-CAB8-BF1AF2759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BBDDD-7430-7E00-E8F0-93C8F7911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7B5DC-BBF1-DDC5-3844-91145F683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01714-32CE-B38A-8D63-4E45F721C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11208-0EFA-BAD0-3656-C368BFFA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D52B6-6B6B-4DAC-0C79-125D82AB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224C6-9097-4D5D-65AF-0732C468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D4E8-4E7C-71E0-2CD3-8AABDE60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51D9C-1EA0-0874-069A-940B6199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536C3-7D06-0AF0-5797-088D97A2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CC21-1475-797C-FB86-11C0B997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CC1FD-F572-9EE8-658D-5F16CC21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9679B-B350-5B07-9F5B-371A7210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C1076-3914-F739-1A93-FDCD6234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9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7EC0-9FF2-A044-9268-A560B511C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183B-57C0-BF2E-4212-52946C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708A6-EFED-3ECA-AC26-74761AF6A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F67EE-CCC4-92EE-D099-54E62320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E7372-97C1-8EF3-6BF4-02ED0068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9951E-50B9-304F-B89F-6BDC499F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18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3F34-3888-6A5A-8BAE-AD2DDF92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35F201-3941-09F7-B731-E351FCAAA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E8ABB-A493-034C-2A06-7B408EA3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511A5-74C7-C8EC-FE3A-A1D7A6B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50929-7E4B-E02E-9577-27CE78B1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1C6BE-3BF3-D977-8BF5-D450F8D4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2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B2682-D9B2-FF40-96D8-8F37535C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12E92-4726-1669-CC85-B3B292343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81B63-3AEF-7E15-A82A-DF270ACA9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49983-CEBC-4658-A778-710B7205B3C8}" type="datetimeFigureOut">
              <a:rPr lang="en-US" smtClean="0"/>
              <a:t>2022-06-07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00118-FCF5-E866-F998-EBE610A36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F33F5-9CF2-886F-46CB-4305F5B30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76351-E5CB-4401-A7ED-F276080E9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8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0C088B-3C9B-5654-98C3-9C87601915DD}"/>
              </a:ext>
            </a:extLst>
          </p:cNvPr>
          <p:cNvSpPr/>
          <p:nvPr/>
        </p:nvSpPr>
        <p:spPr>
          <a:xfrm>
            <a:off x="-208344" y="1162807"/>
            <a:ext cx="7222602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INVESTIGATING</a:t>
            </a:r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 </a:t>
            </a:r>
            <a:r>
              <a:rPr lang="en-US" sz="6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MAG</a:t>
            </a:r>
            <a:r>
              <a:rPr lang="en-US" sz="6000" b="1" dirty="0">
                <a:ln w="0"/>
                <a:solidFill>
                  <a:srgbClr val="1B3DB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NETISM</a:t>
            </a:r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 WITH THE </a:t>
            </a:r>
            <a:r>
              <a:rPr lang="en-US" sz="6000" b="1" dirty="0">
                <a:ln w="0"/>
                <a:solidFill>
                  <a:srgbClr val="1B3DB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ISING</a:t>
            </a:r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 </a:t>
            </a:r>
            <a:r>
              <a:rPr lang="en-US" sz="6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MODEL</a:t>
            </a:r>
            <a:endParaRPr lang="en-US" sz="60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genial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F3933-B523-FA70-51A2-6F38699AD4FC}"/>
              </a:ext>
            </a:extLst>
          </p:cNvPr>
          <p:cNvSpPr/>
          <p:nvPr/>
        </p:nvSpPr>
        <p:spPr>
          <a:xfrm>
            <a:off x="205822" y="357115"/>
            <a:ext cx="635540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Spring 2022 - PHYCS426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5DDDE8-FE8A-9956-2232-E61A10F38D19}"/>
              </a:ext>
            </a:extLst>
          </p:cNvPr>
          <p:cNvSpPr/>
          <p:nvPr/>
        </p:nvSpPr>
        <p:spPr>
          <a:xfrm>
            <a:off x="562502" y="5219562"/>
            <a:ext cx="5642044" cy="13280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Authors</a:t>
            </a:r>
          </a:p>
          <a:p>
            <a:pPr algn="ctr"/>
            <a:r>
              <a:rPr lang="en-U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Asif Bin Ayub 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              </a:t>
            </a:r>
            <a:r>
              <a:rPr lang="en-U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             20191251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Kumail Abdulaziz       	20196080</a:t>
            </a:r>
            <a:r>
              <a:rPr lang="en-U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301F6A-A85C-A023-D042-B64137402084}"/>
              </a:ext>
            </a:extLst>
          </p:cNvPr>
          <p:cNvSpPr/>
          <p:nvPr/>
        </p:nvSpPr>
        <p:spPr>
          <a:xfrm>
            <a:off x="782661" y="4085887"/>
            <a:ext cx="5201725" cy="9194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Instructor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Dr. Jawad Mohammed Taher Alsaie</a:t>
            </a:r>
            <a:endParaRPr lang="en-US" sz="2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est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8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85282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Monte Carlo Metropolis Method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7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A3D297-48EF-3460-8730-77B01CDC1E22}"/>
              </a:ext>
            </a:extLst>
          </p:cNvPr>
          <p:cNvSpPr/>
          <p:nvPr/>
        </p:nvSpPr>
        <p:spPr>
          <a:xfrm>
            <a:off x="391276" y="1537315"/>
            <a:ext cx="5268744" cy="5087005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300" dirty="0">
                <a:solidFill>
                  <a:sysClr val="windowText" lastClr="000000"/>
                </a:solidFill>
                <a:latin typeface="Questrial" pitchFamily="2" charset="0"/>
              </a:rPr>
              <a:t>Take a grid of spins and assign them an initial spin. Use periodic boundaries</a:t>
            </a:r>
          </a:p>
          <a:p>
            <a:endParaRPr lang="en-US" sz="23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300" dirty="0">
                <a:solidFill>
                  <a:sysClr val="windowText" lastClr="000000"/>
                </a:solidFill>
                <a:latin typeface="Questrial" pitchFamily="2" charset="0"/>
              </a:rPr>
              <a:t>Go over the grid, and decide to flip/leave the spin unchanged based on "Metropolis-Hastings" Algorithm (Figure on right)</a:t>
            </a:r>
          </a:p>
          <a:p>
            <a:endParaRPr lang="en-US" sz="23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300" dirty="0">
                <a:solidFill>
                  <a:sysClr val="windowText" lastClr="000000"/>
                </a:solidFill>
                <a:latin typeface="Questrial" pitchFamily="2" charset="0"/>
              </a:rPr>
              <a:t>Do the same for all spins in the grid</a:t>
            </a:r>
          </a:p>
          <a:p>
            <a:endParaRPr lang="en-US" sz="23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r>
              <a:rPr lang="en-US" sz="2300" dirty="0">
                <a:solidFill>
                  <a:sysClr val="windowText" lastClr="000000"/>
                </a:solidFill>
                <a:latin typeface="Questrial" pitchFamily="2" charset="0"/>
              </a:rPr>
              <a:t>- Repeat this for specified "Monte Carlo Steps"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887FD1B-027F-7134-C3ED-FDB59D50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07" y="1537315"/>
            <a:ext cx="4457018" cy="50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2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A92FE5-050B-CB89-42F0-9297A70FDC64}"/>
              </a:ext>
            </a:extLst>
          </p:cNvPr>
          <p:cNvSpPr/>
          <p:nvPr/>
        </p:nvSpPr>
        <p:spPr>
          <a:xfrm>
            <a:off x="284370" y="352145"/>
            <a:ext cx="10526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MAGNETIC PROPERTIES</a:t>
            </a:r>
            <a:endParaRPr lang="en-US" sz="72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genial" panose="0200050304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4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1964092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1778088"/>
            <a:ext cx="78582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Magnetic Moment and Magnetization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EC22AF-9656-49CE-E7E3-DD99B2BDFB73}"/>
              </a:ext>
            </a:extLst>
          </p:cNvPr>
          <p:cNvSpPr/>
          <p:nvPr/>
        </p:nvSpPr>
        <p:spPr>
          <a:xfrm>
            <a:off x="485527" y="3167398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B3D5CF-EC7B-45E6-CD75-01281AC3A146}"/>
              </a:ext>
            </a:extLst>
          </p:cNvPr>
          <p:cNvSpPr/>
          <p:nvPr/>
        </p:nvSpPr>
        <p:spPr>
          <a:xfrm>
            <a:off x="759847" y="2981394"/>
            <a:ext cx="50481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Magnetic Susceptibility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51D70B-D692-CA29-4F9C-C0C11990777F}"/>
              </a:ext>
            </a:extLst>
          </p:cNvPr>
          <p:cNvSpPr/>
          <p:nvPr/>
        </p:nvSpPr>
        <p:spPr>
          <a:xfrm>
            <a:off x="485527" y="4370704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C8D79E-A8F9-9CA8-F0C9-57A6A24F6A57}"/>
              </a:ext>
            </a:extLst>
          </p:cNvPr>
          <p:cNvSpPr/>
          <p:nvPr/>
        </p:nvSpPr>
        <p:spPr>
          <a:xfrm>
            <a:off x="759847" y="4202073"/>
            <a:ext cx="61386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Curie and Néel Temperature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025ABA-3A02-7F8E-E5CC-3572890B8402}"/>
              </a:ext>
            </a:extLst>
          </p:cNvPr>
          <p:cNvSpPr/>
          <p:nvPr/>
        </p:nvSpPr>
        <p:spPr>
          <a:xfrm>
            <a:off x="485527" y="557400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69A92D-8A1C-8D9C-BBDF-24C30E885C85}"/>
              </a:ext>
            </a:extLst>
          </p:cNvPr>
          <p:cNvSpPr/>
          <p:nvPr/>
        </p:nvSpPr>
        <p:spPr>
          <a:xfrm>
            <a:off x="759846" y="5388003"/>
            <a:ext cx="319059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Coercive Field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8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4841F9-DCC6-9600-D7CE-9AD704759DBB}"/>
              </a:ext>
            </a:extLst>
          </p:cNvPr>
          <p:cNvCxnSpPr>
            <a:cxnSpLocks/>
          </p:cNvCxnSpPr>
          <p:nvPr/>
        </p:nvCxnSpPr>
        <p:spPr>
          <a:xfrm>
            <a:off x="455347" y="1384433"/>
            <a:ext cx="10355407" cy="0"/>
          </a:xfrm>
          <a:prstGeom prst="line">
            <a:avLst/>
          </a:prstGeom>
          <a:ln w="76200">
            <a:solidFill>
              <a:srgbClr val="1B3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804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  <p:bldP spid="24" grpId="0"/>
      <p:bldP spid="26" grpId="0" animBg="1"/>
      <p:bldP spid="27" grpId="0"/>
      <p:bldP spid="28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98571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Magnetic Moment and Magnetization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9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9005E7C-53E6-1DDE-B65E-988BD7134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6" t="17602" r="9932" b="24104"/>
          <a:stretch/>
        </p:blipFill>
        <p:spPr>
          <a:xfrm>
            <a:off x="5771731" y="3686353"/>
            <a:ext cx="5521192" cy="2293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4BFF1B-B8A4-3B33-0DE2-902C0BEC7F6A}"/>
                  </a:ext>
                </a:extLst>
              </p:cNvPr>
              <p:cNvSpPr txBox="1"/>
              <p:nvPr/>
            </p:nvSpPr>
            <p:spPr>
              <a:xfrm>
                <a:off x="6191922" y="1884520"/>
                <a:ext cx="208154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4BFF1B-B8A4-3B33-0DE2-902C0BE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922" y="1884520"/>
                <a:ext cx="208154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EB2952-0032-7E50-9639-7D531D4756F4}"/>
                  </a:ext>
                </a:extLst>
              </p:cNvPr>
              <p:cNvSpPr txBox="1"/>
              <p:nvPr/>
            </p:nvSpPr>
            <p:spPr>
              <a:xfrm>
                <a:off x="8773617" y="1714496"/>
                <a:ext cx="2081548" cy="1045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EB2952-0032-7E50-9639-7D531D475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617" y="1714496"/>
                <a:ext cx="2081548" cy="1045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2FA69A-CF3F-FC0B-55CE-054D55B1DB67}"/>
                  </a:ext>
                </a:extLst>
              </p:cNvPr>
              <p:cNvSpPr txBox="1"/>
              <p:nvPr/>
            </p:nvSpPr>
            <p:spPr>
              <a:xfrm>
                <a:off x="7024002" y="2951975"/>
                <a:ext cx="2802556" cy="598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1B3DBB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b="0" i="1" smtClean="0">
                          <a:solidFill>
                            <a:srgbClr val="1B3DB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600" b="0" i="1" smtClean="0">
                          <a:solidFill>
                            <a:srgbClr val="1B3DB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600" b="0" i="1" smtClean="0">
                          <a:solidFill>
                            <a:srgbClr val="1B3DB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1B3DB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1B3DB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1B3DB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1B3DBB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2FA69A-CF3F-FC0B-55CE-054D55B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002" y="2951975"/>
                <a:ext cx="2802556" cy="598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72D0F-8472-4BF0-E4C8-7D1EAA4F459E}"/>
              </a:ext>
            </a:extLst>
          </p:cNvPr>
          <p:cNvSpPr/>
          <p:nvPr/>
        </p:nvSpPr>
        <p:spPr>
          <a:xfrm>
            <a:off x="391276" y="1537315"/>
            <a:ext cx="5359284" cy="5087005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Magnetic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moment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is a measurement of magnetic dipole strength.</a:t>
            </a:r>
          </a:p>
          <a:p>
            <a:endParaRPr lang="en-US" sz="16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Magnetization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is the density of magnetic dipoles, which are induced in a magnetic material by an external magnetic field.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Different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materials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react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differently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to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external field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, which allows us to classify them (ferro,para etc.).</a:t>
            </a:r>
          </a:p>
        </p:txBody>
      </p:sp>
    </p:spTree>
    <p:extLst>
      <p:ext uri="{BB962C8B-B14F-4D97-AF65-F5344CB8AC3E}">
        <p14:creationId xmlns:p14="http://schemas.microsoft.com/office/powerpoint/2010/main" val="137740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3" grpId="0"/>
      <p:bldP spid="24" grpId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61815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Magnetic Susceptibility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10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371601"/>
            <a:ext cx="5369500" cy="5252720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Magnetic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susceptibility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M=χH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Indicates the extent of magnetization in response to an external field H.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Studying Susceptibility behavior allows us to classify magnetic materials.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The sign indicates whether a substance is attracted/repelled.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Susceptibility is usually a function of the temperature and indicates nature of magnetism.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A4D0CD8-A3F7-3BE4-F66F-54104D022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68" y="1759542"/>
            <a:ext cx="4923137" cy="42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61302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Curie Temperature (Tc)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309654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It is the temperature at which a ferromagnetic material transitions into a Paramagnetic one.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Below Curie temperature, the material is said to have "spontaneous magnetization“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Curie Law is accompanied by first/second order phase transitions in several properties of the magnet: &lt;M&gt;,X &amp; C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F3086E3-5576-5CAF-9207-252658086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579" y="1279647"/>
            <a:ext cx="3992429" cy="221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7918ED-4DCA-941B-4306-89CB0A3D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49" y="3549865"/>
            <a:ext cx="4978448" cy="29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2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59330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Néel Temperature (Tn)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309654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It is the temperature at which an antiferromagnetic material transitions to paramagnetism.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At Néel temperature, the anti-parallel alignment of the material is destroyed.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Similar to Curie temperature, Néel temperature accompanies phase transitions in the magnetic properties of the substance.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74F9F92-F564-A9E7-1053-DA263EE4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744" y="2672124"/>
            <a:ext cx="5014516" cy="304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0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37417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Coercive field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08599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It is the strength of applied magnetic field (H) required to demagnetize a ferromagnetic material. 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- For a permanent magnet, we want the coercive field to be large.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89568B-5566-D1CF-F940-BD6182C6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82" y="1577354"/>
            <a:ext cx="5913542" cy="448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45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7" y="1769481"/>
            <a:ext cx="4628328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Coercivity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depends on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how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fast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we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change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the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mag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netic 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field (annealing time). 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- The coercive field reduces as we increase the temperature, going to 0 as the material transitions to paramagnetism.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279F31E-5D88-DE85-05DC-F48FD643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623" y="2110360"/>
            <a:ext cx="5166571" cy="38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283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A92FE5-050B-CB89-42F0-9297A70FDC64}"/>
              </a:ext>
            </a:extLst>
          </p:cNvPr>
          <p:cNvSpPr/>
          <p:nvPr/>
        </p:nvSpPr>
        <p:spPr>
          <a:xfrm>
            <a:off x="284370" y="352145"/>
            <a:ext cx="10526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RESULTS &amp; DISCUSSION</a:t>
            </a:r>
            <a:endParaRPr lang="en-US" sz="72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genial" panose="0200050304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1964092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1778088"/>
            <a:ext cx="68339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System Size, 2D and 3D Analysis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EC22AF-9656-49CE-E7E3-DD99B2BDFB73}"/>
              </a:ext>
            </a:extLst>
          </p:cNvPr>
          <p:cNvSpPr/>
          <p:nvPr/>
        </p:nvSpPr>
        <p:spPr>
          <a:xfrm>
            <a:off x="485527" y="3167398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B3D5CF-EC7B-45E6-CD75-01281AC3A146}"/>
              </a:ext>
            </a:extLst>
          </p:cNvPr>
          <p:cNvSpPr/>
          <p:nvPr/>
        </p:nvSpPr>
        <p:spPr>
          <a:xfrm>
            <a:off x="759847" y="2981394"/>
            <a:ext cx="58240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Coupling Constant Analysis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51D70B-D692-CA29-4F9C-C0C11990777F}"/>
              </a:ext>
            </a:extLst>
          </p:cNvPr>
          <p:cNvSpPr/>
          <p:nvPr/>
        </p:nvSpPr>
        <p:spPr>
          <a:xfrm>
            <a:off x="485527" y="4370704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C8D79E-A8F9-9CA8-F0C9-57A6A24F6A57}"/>
              </a:ext>
            </a:extLst>
          </p:cNvPr>
          <p:cNvSpPr/>
          <p:nvPr/>
        </p:nvSpPr>
        <p:spPr>
          <a:xfrm>
            <a:off x="759847" y="4202073"/>
            <a:ext cx="45413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Anti-ferromagnetism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025ABA-3A02-7F8E-E5CC-3572890B8402}"/>
              </a:ext>
            </a:extLst>
          </p:cNvPr>
          <p:cNvSpPr/>
          <p:nvPr/>
        </p:nvSpPr>
        <p:spPr>
          <a:xfrm>
            <a:off x="485527" y="557400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69A92D-8A1C-8D9C-BBDF-24C30E885C85}"/>
              </a:ext>
            </a:extLst>
          </p:cNvPr>
          <p:cNvSpPr/>
          <p:nvPr/>
        </p:nvSpPr>
        <p:spPr>
          <a:xfrm>
            <a:off x="759846" y="5388003"/>
            <a:ext cx="62544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Arbitrary Spin Direction in 2D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4841F9-DCC6-9600-D7CE-9AD704759DBB}"/>
              </a:ext>
            </a:extLst>
          </p:cNvPr>
          <p:cNvCxnSpPr>
            <a:cxnSpLocks/>
          </p:cNvCxnSpPr>
          <p:nvPr/>
        </p:nvCxnSpPr>
        <p:spPr>
          <a:xfrm>
            <a:off x="455347" y="1384433"/>
            <a:ext cx="10355407" cy="0"/>
          </a:xfrm>
          <a:prstGeom prst="line">
            <a:avLst/>
          </a:prstGeom>
          <a:ln w="76200">
            <a:solidFill>
              <a:srgbClr val="1B3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78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  <p:bldP spid="24" grpId="0"/>
      <p:bldP spid="26" grpId="0" animBg="1"/>
      <p:bldP spid="27" grpId="0"/>
      <p:bldP spid="28" grpId="0" animBg="1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2D Analysis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As we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increase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the system size the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fluctuation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near the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Curie temperature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(Tc)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decreases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.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That let’s get more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precise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value of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Curie temperature 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(Tc).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Another way to find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Curie temperature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(Tc) when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goes to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zero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is by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interpolation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.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93EDE027-007A-BA57-4DDD-C9E0B4D5F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23999"/>
          <a:stretch/>
        </p:blipFill>
        <p:spPr>
          <a:xfrm>
            <a:off x="6187544" y="1537315"/>
            <a:ext cx="4970450" cy="48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2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A92FE5-050B-CB89-42F0-9297A70FDC64}"/>
              </a:ext>
            </a:extLst>
          </p:cNvPr>
          <p:cNvSpPr/>
          <p:nvPr/>
        </p:nvSpPr>
        <p:spPr>
          <a:xfrm>
            <a:off x="284370" y="352145"/>
            <a:ext cx="968143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TABLE OF CONTENTS</a:t>
            </a:r>
            <a:endParaRPr lang="en-US" sz="72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genial" panose="0200050304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4841F9-DCC6-9600-D7CE-9AD704759DBB}"/>
              </a:ext>
            </a:extLst>
          </p:cNvPr>
          <p:cNvCxnSpPr>
            <a:cxnSpLocks/>
          </p:cNvCxnSpPr>
          <p:nvPr/>
        </p:nvCxnSpPr>
        <p:spPr>
          <a:xfrm>
            <a:off x="455347" y="1384433"/>
            <a:ext cx="10355407" cy="0"/>
          </a:xfrm>
          <a:prstGeom prst="line">
            <a:avLst/>
          </a:prstGeom>
          <a:ln w="76200">
            <a:solidFill>
              <a:srgbClr val="1B3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2C3624-F320-170F-6D49-2FD18CE3F18E}"/>
              </a:ext>
            </a:extLst>
          </p:cNvPr>
          <p:cNvSpPr/>
          <p:nvPr/>
        </p:nvSpPr>
        <p:spPr>
          <a:xfrm>
            <a:off x="485527" y="1964092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48F9EC-D7C2-D22A-EACE-4395CA4E0AFA}"/>
              </a:ext>
            </a:extLst>
          </p:cNvPr>
          <p:cNvSpPr/>
          <p:nvPr/>
        </p:nvSpPr>
        <p:spPr>
          <a:xfrm>
            <a:off x="759847" y="1778088"/>
            <a:ext cx="26773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Introduction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F2ECBCA-4B19-CAC4-E47F-0E7358897461}"/>
              </a:ext>
            </a:extLst>
          </p:cNvPr>
          <p:cNvSpPr/>
          <p:nvPr/>
        </p:nvSpPr>
        <p:spPr>
          <a:xfrm>
            <a:off x="485527" y="3167398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D4B3A4-8A3F-1241-0ABC-9D05C3B3DEE3}"/>
              </a:ext>
            </a:extLst>
          </p:cNvPr>
          <p:cNvSpPr/>
          <p:nvPr/>
        </p:nvSpPr>
        <p:spPr>
          <a:xfrm>
            <a:off x="759847" y="2981394"/>
            <a:ext cx="43396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Magnetic Properties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E7101C-F2A2-8DF3-D3AC-C42C6A5FD483}"/>
              </a:ext>
            </a:extLst>
          </p:cNvPr>
          <p:cNvSpPr/>
          <p:nvPr/>
        </p:nvSpPr>
        <p:spPr>
          <a:xfrm>
            <a:off x="485527" y="4370704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743D2F-96CC-8CCF-BF8A-C0DB9CD534D7}"/>
              </a:ext>
            </a:extLst>
          </p:cNvPr>
          <p:cNvSpPr/>
          <p:nvPr/>
        </p:nvSpPr>
        <p:spPr>
          <a:xfrm>
            <a:off x="759847" y="4202073"/>
            <a:ext cx="448348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Results &amp; Discussion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4099A7D-2C29-F970-131A-8DEC001E462A}"/>
              </a:ext>
            </a:extLst>
          </p:cNvPr>
          <p:cNvSpPr/>
          <p:nvPr/>
        </p:nvSpPr>
        <p:spPr>
          <a:xfrm>
            <a:off x="485527" y="557400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E078AA-08D5-FD43-A6BB-AF21CC96D5D0}"/>
              </a:ext>
            </a:extLst>
          </p:cNvPr>
          <p:cNvSpPr/>
          <p:nvPr/>
        </p:nvSpPr>
        <p:spPr>
          <a:xfrm>
            <a:off x="759847" y="5388003"/>
            <a:ext cx="55715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Future Work &amp; Summary</a:t>
            </a:r>
          </a:p>
        </p:txBody>
      </p:sp>
    </p:spTree>
    <p:extLst>
      <p:ext uri="{BB962C8B-B14F-4D97-AF65-F5344CB8AC3E}">
        <p14:creationId xmlns:p14="http://schemas.microsoft.com/office/powerpoint/2010/main" val="1551240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1" grpId="0" animBg="1"/>
      <p:bldP spid="32" grpId="0"/>
      <p:bldP spid="34" grpId="0" animBg="1"/>
      <p:bldP spid="35" grpId="0"/>
      <p:bldP spid="36" grpId="0" animBg="1"/>
      <p:bldP spid="38" grpId="0"/>
      <p:bldP spid="39" grpId="0" animBg="1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15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6F67A9-F0F5-0CB9-596B-B961D80DF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6" r="24193"/>
          <a:stretch/>
        </p:blipFill>
        <p:spPr>
          <a:xfrm>
            <a:off x="5799537" y="1369590"/>
            <a:ext cx="5093389" cy="5068563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70917E7C-822A-9E28-41B2-E48630808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9" r="23588"/>
          <a:stretch/>
        </p:blipFill>
        <p:spPr>
          <a:xfrm>
            <a:off x="569330" y="1400874"/>
            <a:ext cx="5099285" cy="50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883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2D Analysis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7B3AB31-BB37-633F-25DD-66E106A97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1" r="25500"/>
          <a:stretch/>
        </p:blipFill>
        <p:spPr>
          <a:xfrm>
            <a:off x="6002907" y="1224498"/>
            <a:ext cx="5429246" cy="547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13B5C60-4055-9A5D-8852-E64F61684E39}"/>
                  </a:ext>
                </a:extLst>
              </p:cNvPr>
              <p:cNvSpPr/>
              <p:nvPr/>
            </p:nvSpPr>
            <p:spPr>
              <a:xfrm>
                <a:off x="391276" y="1769481"/>
                <a:ext cx="5225469" cy="4854839"/>
              </a:xfrm>
              <a:prstGeom prst="roundRect">
                <a:avLst>
                  <a:gd name="adj" fmla="val 495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Questrial" pitchFamily="2" charset="0"/>
                  </a:rPr>
                  <a:t>HEAT CAPACITY vs TEMPERATURE</a:t>
                </a:r>
              </a:p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Questrial" pitchFamily="2" charset="0"/>
                  </a:rPr>
                  <a:t>C vs. T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Questrial" pitchFamily="2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In </a:t>
                </a:r>
                <a:r>
                  <a:rPr lang="en-US" sz="2400" dirty="0">
                    <a:solidFill>
                      <a:srgbClr val="1B3DBB"/>
                    </a:solidFill>
                    <a:latin typeface="Questrial" pitchFamily="2" charset="0"/>
                  </a:rPr>
                  <a:t>Ising</a:t>
                </a:r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 model, </a:t>
                </a:r>
                <a:r>
                  <a:rPr lang="en-US" sz="2400" dirty="0">
                    <a:solidFill>
                      <a:srgbClr val="C00000"/>
                    </a:solidFill>
                    <a:latin typeface="Questrial" pitchFamily="2" charset="0"/>
                  </a:rPr>
                  <a:t>Specific heat capacity</a:t>
                </a:r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 per spin is given by:</a:t>
                </a:r>
              </a:p>
              <a:p>
                <a:endParaRPr lang="en-US" sz="2400" dirty="0">
                  <a:solidFill>
                    <a:sysClr val="windowText" lastClr="000000"/>
                  </a:solidFill>
                  <a:latin typeface="Questrial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𝑠𝑝𝑖𝑛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  <a:latin typeface="Questrial" pitchFamily="2" charset="0"/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13B5C60-4055-9A5D-8852-E64F61684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6" y="1769481"/>
                <a:ext cx="5225469" cy="4854839"/>
              </a:xfrm>
              <a:prstGeom prst="roundRect">
                <a:avLst>
                  <a:gd name="adj" fmla="val 4952"/>
                </a:avLst>
              </a:prstGeom>
              <a:blipFill>
                <a:blip r:embed="rId3"/>
                <a:stretch>
                  <a:fillRect l="-116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95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16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F46B653-6887-B284-04EC-8B2592E14A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2" r="24625"/>
          <a:stretch/>
        </p:blipFill>
        <p:spPr>
          <a:xfrm>
            <a:off x="136702" y="1353627"/>
            <a:ext cx="5347376" cy="5296319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00B8856-BCB5-A210-460B-74A06108C9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r="23750"/>
          <a:stretch/>
        </p:blipFill>
        <p:spPr>
          <a:xfrm>
            <a:off x="5622263" y="1375604"/>
            <a:ext cx="5471034" cy="52523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CC090D-E68F-568B-502F-65EFCECE01B8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D90FA3-949B-6228-0466-08C9460285FE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2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2D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17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As we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increase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the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system size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(L) the specific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heat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capacity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diverges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to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infinity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at the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Curie temperature 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(Tc).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And the fluctuations decreases with increasing system size (L).</a:t>
            </a:r>
          </a:p>
        </p:txBody>
      </p: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EE5DF59A-95A9-922F-DCE0-ADAF8E482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r="24838"/>
          <a:stretch/>
        </p:blipFill>
        <p:spPr>
          <a:xfrm>
            <a:off x="5742286" y="1537315"/>
            <a:ext cx="5225469" cy="51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2D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/>
              <p:nvPr/>
            </p:nvSpPr>
            <p:spPr>
              <a:xfrm>
                <a:off x="391276" y="1769481"/>
                <a:ext cx="5225469" cy="4854839"/>
              </a:xfrm>
              <a:prstGeom prst="roundRect">
                <a:avLst>
                  <a:gd name="adj" fmla="val 495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Questrial" pitchFamily="2" charset="0"/>
                  </a:rPr>
                  <a:t>SUSCEPTIBILITY vs TEMPERATURE</a:t>
                </a:r>
              </a:p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Questrial" pitchFamily="2" charset="0"/>
                  </a:rPr>
                  <a:t>X vs. T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Questrial" pitchFamily="2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In </a:t>
                </a:r>
                <a:r>
                  <a:rPr lang="en-US" sz="2400" dirty="0">
                    <a:solidFill>
                      <a:srgbClr val="1B3DBB"/>
                    </a:solidFill>
                    <a:latin typeface="Questrial" pitchFamily="2" charset="0"/>
                  </a:rPr>
                  <a:t>Ising</a:t>
                </a:r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 model, </a:t>
                </a:r>
                <a:r>
                  <a:rPr lang="en-US" sz="2400" dirty="0">
                    <a:solidFill>
                      <a:srgbClr val="C00000"/>
                    </a:solidFill>
                    <a:latin typeface="Questrial" pitchFamily="2" charset="0"/>
                  </a:rPr>
                  <a:t>magnetic susceptibility</a:t>
                </a:r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 is given by:</a:t>
                </a:r>
              </a:p>
              <a:p>
                <a:endParaRPr lang="en-US" sz="2400" dirty="0">
                  <a:solidFill>
                    <a:sysClr val="windowText" lastClr="000000"/>
                  </a:solidFill>
                  <a:latin typeface="Questrial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  <a:latin typeface="Questrial" pitchFamily="2" charset="0"/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6" y="1769481"/>
                <a:ext cx="5225469" cy="4854839"/>
              </a:xfrm>
              <a:prstGeom prst="roundRect">
                <a:avLst>
                  <a:gd name="adj" fmla="val 4952"/>
                </a:avLst>
              </a:prstGeom>
              <a:blipFill>
                <a:blip r:embed="rId2"/>
                <a:stretch>
                  <a:fillRect l="-116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BB99C79-6B27-E216-75AC-216995786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r="23708"/>
          <a:stretch/>
        </p:blipFill>
        <p:spPr>
          <a:xfrm>
            <a:off x="6092744" y="1537316"/>
            <a:ext cx="5218218" cy="50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1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18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CC090D-E68F-568B-502F-65EFCECE01B8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D90FA3-949B-6228-0466-08C9460285FE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FF9F677-F7B2-66BA-46C4-FFABEEF2F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0" r="24268"/>
          <a:stretch/>
        </p:blipFill>
        <p:spPr>
          <a:xfrm>
            <a:off x="419932" y="1425279"/>
            <a:ext cx="5259183" cy="5166959"/>
          </a:xfrm>
          <a:prstGeom prst="rect">
            <a:avLst/>
          </a:prstGeom>
        </p:spPr>
      </p:pic>
      <p:pic>
        <p:nvPicPr>
          <p:cNvPr id="14" name="Picture 13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2DE2D792-7947-8EA7-40D0-9BDE9D355D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r="23326"/>
          <a:stretch/>
        </p:blipFill>
        <p:spPr>
          <a:xfrm>
            <a:off x="5522253" y="1470773"/>
            <a:ext cx="5338872" cy="51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4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2D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19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As we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increase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the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system size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(L) the magnet susceptibility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diverges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to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infinity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 at the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Curie temperature 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(Tc).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Magnet susceptibility decreases faster with increasing system size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And the fluctuations decreases with increasing system size (L).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FC3842A8-B32E-9987-51AC-097A95CA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3" r="24834"/>
          <a:stretch/>
        </p:blipFill>
        <p:spPr>
          <a:xfrm>
            <a:off x="5961749" y="1529522"/>
            <a:ext cx="4991377" cy="501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2D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20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/>
              <p:nvPr/>
            </p:nvSpPr>
            <p:spPr>
              <a:xfrm>
                <a:off x="391276" y="1769481"/>
                <a:ext cx="4231955" cy="4854839"/>
              </a:xfrm>
              <a:prstGeom prst="roundRect">
                <a:avLst>
                  <a:gd name="adj" fmla="val 495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Analyzing runtime with growing system sizes, we found that the 2D Ising model scales as a polynomial function of system size (L)</a:t>
                </a:r>
              </a:p>
              <a:p>
                <a:endParaRPr lang="en-US" sz="2400" dirty="0">
                  <a:solidFill>
                    <a:schemeClr val="tx1"/>
                  </a:solidFill>
                  <a:latin typeface="Questrial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𝑅𝑢𝑛𝑡𝑖𝑚𝑒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=0.0198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2.631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6" y="1769481"/>
                <a:ext cx="4231955" cy="4854839"/>
              </a:xfrm>
              <a:prstGeom prst="roundRect">
                <a:avLst>
                  <a:gd name="adj" fmla="val 4952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3AF5F6-9A90-27D0-1117-9865103B04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8" r="24240"/>
          <a:stretch/>
        </p:blipFill>
        <p:spPr>
          <a:xfrm>
            <a:off x="5161868" y="1201348"/>
            <a:ext cx="5689709" cy="55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5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3D Analysis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424341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MAGNETIZATION vs TEMPERATURE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&lt;M&gt; vs. T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The behavior is identical to 2D.</a:t>
            </a: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The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Curie temperature 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(Tc) is around 4.5 J/kB which is higher than in 2D.</a:t>
            </a:r>
          </a:p>
          <a:p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Because in 3D the number of nearest neighbors is higher.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B56B7D1-16D2-DF39-C50F-EF41E171A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5" r="23708"/>
          <a:stretch/>
        </p:blipFill>
        <p:spPr>
          <a:xfrm>
            <a:off x="6092744" y="1308785"/>
            <a:ext cx="5424341" cy="53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5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706B92C-D51D-80E6-964D-2F121CBDC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2" r="22246"/>
          <a:stretch/>
        </p:blipFill>
        <p:spPr>
          <a:xfrm>
            <a:off x="670793" y="1251764"/>
            <a:ext cx="5020484" cy="485952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415FED6-5134-75F2-CF04-6EA570C5CE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9" r="23228"/>
          <a:stretch/>
        </p:blipFill>
        <p:spPr>
          <a:xfrm>
            <a:off x="5882045" y="1251764"/>
            <a:ext cx="5020484" cy="48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46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A92FE5-050B-CB89-42F0-9297A70FDC64}"/>
              </a:ext>
            </a:extLst>
          </p:cNvPr>
          <p:cNvSpPr/>
          <p:nvPr/>
        </p:nvSpPr>
        <p:spPr>
          <a:xfrm>
            <a:off x="284370" y="352145"/>
            <a:ext cx="855687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INTRODUCTION</a:t>
            </a:r>
            <a:endParaRPr lang="en-US" sz="72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genial" panose="0200050304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1964092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1778088"/>
            <a:ext cx="73324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The Enduring Mystery of Magnets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EC22AF-9656-49CE-E7E3-DD99B2BDFB73}"/>
              </a:ext>
            </a:extLst>
          </p:cNvPr>
          <p:cNvSpPr/>
          <p:nvPr/>
        </p:nvSpPr>
        <p:spPr>
          <a:xfrm>
            <a:off x="485527" y="3167398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B3D5CF-EC7B-45E6-CD75-01281AC3A146}"/>
              </a:ext>
            </a:extLst>
          </p:cNvPr>
          <p:cNvSpPr/>
          <p:nvPr/>
        </p:nvSpPr>
        <p:spPr>
          <a:xfrm>
            <a:off x="759847" y="2981394"/>
            <a:ext cx="46442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Types of Magnetisms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51D70B-D692-CA29-4F9C-C0C11990777F}"/>
              </a:ext>
            </a:extLst>
          </p:cNvPr>
          <p:cNvSpPr/>
          <p:nvPr/>
        </p:nvSpPr>
        <p:spPr>
          <a:xfrm>
            <a:off x="485527" y="4370704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C8D79E-A8F9-9CA8-F0C9-57A6A24F6A57}"/>
              </a:ext>
            </a:extLst>
          </p:cNvPr>
          <p:cNvSpPr/>
          <p:nvPr/>
        </p:nvSpPr>
        <p:spPr>
          <a:xfrm>
            <a:off x="759847" y="4202073"/>
            <a:ext cx="545083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The Ising Model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025ABA-3A02-7F8E-E5CC-3572890B8402}"/>
              </a:ext>
            </a:extLst>
          </p:cNvPr>
          <p:cNvSpPr/>
          <p:nvPr/>
        </p:nvSpPr>
        <p:spPr>
          <a:xfrm>
            <a:off x="485527" y="557400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69A92D-8A1C-8D9C-BBDF-24C30E885C85}"/>
              </a:ext>
            </a:extLst>
          </p:cNvPr>
          <p:cNvSpPr/>
          <p:nvPr/>
        </p:nvSpPr>
        <p:spPr>
          <a:xfrm>
            <a:off x="759846" y="5388003"/>
            <a:ext cx="855687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Monte Carlo Metropolis Method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4841F9-DCC6-9600-D7CE-9AD704759DBB}"/>
              </a:ext>
            </a:extLst>
          </p:cNvPr>
          <p:cNvCxnSpPr>
            <a:cxnSpLocks/>
          </p:cNvCxnSpPr>
          <p:nvPr/>
        </p:nvCxnSpPr>
        <p:spPr>
          <a:xfrm>
            <a:off x="455347" y="1384433"/>
            <a:ext cx="10355407" cy="0"/>
          </a:xfrm>
          <a:prstGeom prst="line">
            <a:avLst/>
          </a:prstGeom>
          <a:ln w="76200">
            <a:solidFill>
              <a:srgbClr val="1B3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63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  <p:bldP spid="24" grpId="0"/>
      <p:bldP spid="26" grpId="0" animBg="1"/>
      <p:bldP spid="27" grpId="0"/>
      <p:bldP spid="28" grpId="0" animBg="1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3D Analysis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HEAT CAPACITY vs TEMPERATURE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C vs. T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The behavior is identical to 2D.</a:t>
            </a: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The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Curie temperature </a:t>
            </a:r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(Tc) is around 4.5 J/kB which is higher than in 2D.</a:t>
            </a: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 </a:t>
            </a: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426BDE4-294F-97E8-2D5F-A94924F6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7" r="23421"/>
          <a:stretch/>
        </p:blipFill>
        <p:spPr>
          <a:xfrm>
            <a:off x="6092744" y="1695273"/>
            <a:ext cx="5123124" cy="49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BF14D32-D140-01D0-9CED-2899B66C9D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3738"/>
          <a:stretch/>
        </p:blipFill>
        <p:spPr>
          <a:xfrm>
            <a:off x="5782497" y="1503236"/>
            <a:ext cx="5154664" cy="5035457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EC9885AD-8D61-C56D-F4A4-F583F5957A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4" r="22719"/>
          <a:stretch/>
        </p:blipFill>
        <p:spPr>
          <a:xfrm>
            <a:off x="434668" y="1503236"/>
            <a:ext cx="5269761" cy="50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5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3D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The noise is less than 2D.</a:t>
            </a: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D4F57A37-B80E-2759-B929-7C9CB1595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7" r="24167"/>
          <a:stretch/>
        </p:blipFill>
        <p:spPr>
          <a:xfrm>
            <a:off x="5959003" y="1695309"/>
            <a:ext cx="5088951" cy="500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5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3D Analysis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HYSTERESIS LOOP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&lt;M&gt; vs. B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There is hysteresis loop in 3D. The same as 2D.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CD237C9-1EC0-C629-D868-5C95AA5A1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r="24811"/>
          <a:stretch/>
        </p:blipFill>
        <p:spPr>
          <a:xfrm>
            <a:off x="6257698" y="1537315"/>
            <a:ext cx="5179527" cy="51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3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57221851-9E61-7F85-2F99-958109EE31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r="25475"/>
          <a:stretch/>
        </p:blipFill>
        <p:spPr>
          <a:xfrm>
            <a:off x="2917630" y="922987"/>
            <a:ext cx="5502693" cy="56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99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3D Analysis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SUSCEPTIBILITY vs TEMPERATURE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X vs. T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The behavior is similar to the 2D results</a:t>
            </a:r>
          </a:p>
          <a:p>
            <a:br>
              <a:rPr lang="en-US" sz="2400" dirty="0">
                <a:solidFill>
                  <a:srgbClr val="C00000"/>
                </a:solidFill>
                <a:latin typeface="Questrial" pitchFamily="2" charset="0"/>
              </a:rPr>
            </a:b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The susceptibility reduces with system size, while Tc increases.</a:t>
            </a: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3BFE95F-E711-2EF0-F55C-D434FD302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2" r="20737"/>
          <a:stretch/>
        </p:blipFill>
        <p:spPr>
          <a:xfrm>
            <a:off x="6092744" y="1537315"/>
            <a:ext cx="5563124" cy="50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25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40F666-1AD3-80C9-6063-8E6751E7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0" r="19647"/>
          <a:stretch/>
        </p:blipFill>
        <p:spPr>
          <a:xfrm>
            <a:off x="186510" y="1452223"/>
            <a:ext cx="5493479" cy="4927595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C2E38D15-1E86-EDD8-618B-1D20D63EE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1" r="20597"/>
          <a:stretch/>
        </p:blipFill>
        <p:spPr>
          <a:xfrm>
            <a:off x="5599817" y="1416121"/>
            <a:ext cx="5493480" cy="499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675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3D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26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The Susceptibility decreases, while the Curie temperature increases marginally.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B451797-9F8A-F38D-1019-561DAAB71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r="20066"/>
          <a:stretch/>
        </p:blipFill>
        <p:spPr>
          <a:xfrm>
            <a:off x="5964043" y="1809395"/>
            <a:ext cx="5129043" cy="46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5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System Size and 3D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27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/>
              <p:nvPr/>
            </p:nvSpPr>
            <p:spPr>
              <a:xfrm>
                <a:off x="391276" y="1769481"/>
                <a:ext cx="5225469" cy="4854839"/>
              </a:xfrm>
              <a:prstGeom prst="roundRect">
                <a:avLst>
                  <a:gd name="adj" fmla="val 495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Analyzing runtime with growing system sizes, we found that the 3D Ising model scales as a polynomial function of system size (L)</a:t>
                </a:r>
              </a:p>
              <a:p>
                <a:endParaRPr lang="en-US" sz="2400" dirty="0">
                  <a:solidFill>
                    <a:schemeClr val="tx1"/>
                  </a:solidFill>
                  <a:latin typeface="Questrial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𝑅𝑢𝑛𝑡𝑖𝑚𝑒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033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4.546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Questrial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6" y="1769481"/>
                <a:ext cx="5225469" cy="4854839"/>
              </a:xfrm>
              <a:prstGeom prst="roundRect">
                <a:avLst>
                  <a:gd name="adj" fmla="val 4952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BFF7AE8-13D7-F9BE-ECB5-ECD9D8C4C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r="23250"/>
          <a:stretch/>
        </p:blipFill>
        <p:spPr>
          <a:xfrm>
            <a:off x="5742286" y="1496880"/>
            <a:ext cx="5350800" cy="49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9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eleton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22C1184F-6AE7-10C2-39EA-B1F3A1E6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89" y="0"/>
            <a:ext cx="4561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5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89194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The Enduring Mystery of Magnets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D23AB99-4603-746F-B0BD-7C9A818C0088}"/>
              </a:ext>
            </a:extLst>
          </p:cNvPr>
          <p:cNvSpPr/>
          <p:nvPr/>
        </p:nvSpPr>
        <p:spPr>
          <a:xfrm>
            <a:off x="391276" y="1537315"/>
            <a:ext cx="5359284" cy="5087005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How do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mag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nets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work? 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It turns out we need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quantum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mechanics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to fully explain it.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Ancient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Greeks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found that certain stones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attracted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pieces of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iron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In fact, the word “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mag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net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” comes from the Greek region of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Magnesia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, where these stones were observed.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B4FAE77-8E00-D6A1-8FC8-3824C5042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295" y="1714496"/>
            <a:ext cx="4919345" cy="3339866"/>
          </a:xfrm>
          <a:prstGeom prst="rect">
            <a:avLst/>
          </a:prstGeom>
          <a:noFill/>
          <a:ln>
            <a:solidFill>
              <a:srgbClr val="1B3D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gnetite | Takos Minerals">
            <a:extLst>
              <a:ext uri="{FF2B5EF4-FFF2-40B4-BE49-F238E27FC236}">
                <a16:creationId xmlns:a16="http://schemas.microsoft.com/office/drawing/2014/main" id="{413047B5-E33E-C6DC-D0F3-E3ADB816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831" y="4624742"/>
            <a:ext cx="2562779" cy="192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5FA6D01-2113-50D9-7B72-791E12CBA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9216">
            <a:off x="6821315" y="4531722"/>
            <a:ext cx="1439936" cy="1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3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Coupling Constant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28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372916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MAGNETIZATION vs TEMPERATURE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&lt;M&gt; vs. T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As we increases the coupling strength as the Curie temperature increases.</a:t>
            </a: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79CF73-4C5B-0A20-3C8A-8BD19AAD6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r="25537"/>
          <a:stretch/>
        </p:blipFill>
        <p:spPr>
          <a:xfrm>
            <a:off x="5882216" y="1438111"/>
            <a:ext cx="5255193" cy="52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7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Coupling Constant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29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441237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HEAT CAPACITY vs TEMPERATURE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C vs. T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The results agree with the results of magnetization vs temperature. </a:t>
            </a:r>
          </a:p>
          <a:p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Which the Curie temperature increases by increasing the coupling strength.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C40F54C5-60B2-316D-0546-4D61191F1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7" r="24944"/>
          <a:stretch/>
        </p:blipFill>
        <p:spPr>
          <a:xfrm>
            <a:off x="5940608" y="1403178"/>
            <a:ext cx="5341509" cy="52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9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Coupling Constant Analysis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480009" y="1433815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SUSCEPTIBILITY vs TEMPERATURE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X vs. T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Again, the results agreed with the previous two. </a:t>
            </a:r>
            <a:br>
              <a:rPr lang="en-US" sz="2400" dirty="0">
                <a:solidFill>
                  <a:srgbClr val="C00000"/>
                </a:solidFill>
                <a:latin typeface="Questrial" pitchFamily="2" charset="0"/>
              </a:rPr>
            </a:b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You can notice that the singularity of the susceptibility shifts to the right.</a:t>
            </a: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30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60940D84-3266-7225-6989-3BCEAA349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0" y="1082774"/>
            <a:ext cx="10931514" cy="52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33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Coupling Constant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HYSTERESIS LOOP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&lt;M&gt; vs. B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As the coupling constant increases, as the material becomes more ferromagnetic, that means it’s highly magnetized. So, the coercive field is higher for higher coupling constant.</a:t>
            </a: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788E24C-3731-EA9B-33C4-6AD293AA4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3" r="25760"/>
          <a:stretch/>
        </p:blipFill>
        <p:spPr>
          <a:xfrm>
            <a:off x="5837984" y="1289043"/>
            <a:ext cx="5330989" cy="53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Coupling Constant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467297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SUSCEPTIBILITY vs MAGNETIC FIELD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X vs. B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These results agrees with the previous, because the maxima of susceptibility represents the coercive field. Which is increasing with coupling strength.</a:t>
            </a: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C40CF78-D821-78EC-C491-BE6395131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7" r="25664"/>
          <a:stretch/>
        </p:blipFill>
        <p:spPr>
          <a:xfrm>
            <a:off x="6045633" y="1331687"/>
            <a:ext cx="5157519" cy="51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3C314E3-E4B6-DEBA-E7BC-BDB8D4EE5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7" r="25782"/>
          <a:stretch/>
        </p:blipFill>
        <p:spPr>
          <a:xfrm>
            <a:off x="6091828" y="1415386"/>
            <a:ext cx="5120217" cy="5216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492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Coupling Constant Analysis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/>
              <p:nvPr/>
            </p:nvSpPr>
            <p:spPr>
              <a:xfrm>
                <a:off x="391276" y="1769481"/>
                <a:ext cx="5522384" cy="4854839"/>
              </a:xfrm>
              <a:prstGeom prst="roundRect">
                <a:avLst>
                  <a:gd name="adj" fmla="val 495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Questrial" pitchFamily="2" charset="0"/>
                  </a:rPr>
                  <a:t>COERCIVE FIELD vs COUPLING CON.</a:t>
                </a:r>
              </a:p>
              <a:p>
                <a:pPr algn="ctr"/>
                <a:r>
                  <a:rPr lang="en-US" sz="2400" b="1" dirty="0" err="1">
                    <a:solidFill>
                      <a:schemeClr val="tx1"/>
                    </a:solidFill>
                    <a:latin typeface="Questrial" pitchFamily="2" charset="0"/>
                  </a:rPr>
                  <a:t>Bc</a:t>
                </a:r>
                <a:r>
                  <a:rPr lang="en-US" sz="2400" b="1" dirty="0">
                    <a:solidFill>
                      <a:schemeClr val="tx1"/>
                    </a:solidFill>
                    <a:latin typeface="Questrial" pitchFamily="2" charset="0"/>
                  </a:rPr>
                  <a:t> vs. J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Questrial" pitchFamily="2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Questrial" pitchFamily="2" charset="0"/>
                  </a:rPr>
                  <a:t>Fitting the behavior of coercive field with the coupling strength. Which is found to be linear by this equation: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Questrial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=3.21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  <a:latin typeface="Questrial" pitchFamily="2" charset="0"/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6" y="1769481"/>
                <a:ext cx="5522384" cy="4854839"/>
              </a:xfrm>
              <a:prstGeom prst="roundRect">
                <a:avLst>
                  <a:gd name="adj" fmla="val 4952"/>
                </a:avLst>
              </a:prstGeom>
              <a:blipFill>
                <a:blip r:embed="rId4"/>
                <a:stretch>
                  <a:fillRect l="-11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6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326135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MAGNETIZATION vs TEMPERATURE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&lt;M&gt; vs. T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Trying to find the Neel temperature or phase transition of antiferromagnetic material by studying M vs. T.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Which is NOT useful, because the average of magnetization is zero in both </a:t>
            </a:r>
            <a:r>
              <a:rPr lang="en-US" sz="2400" dirty="0" err="1">
                <a:solidFill>
                  <a:srgbClr val="1B3DBB"/>
                </a:solidFill>
                <a:latin typeface="Questrial" pitchFamily="2" charset="0"/>
              </a:rPr>
              <a:t>antiferro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- and para- regions.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726068-EA05-A22D-0920-00B597C3E1AE}"/>
              </a:ext>
            </a:extLst>
          </p:cNvPr>
          <p:cNvSpPr/>
          <p:nvPr/>
        </p:nvSpPr>
        <p:spPr>
          <a:xfrm>
            <a:off x="759847" y="455057"/>
            <a:ext cx="57486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Anti-ferromagnetism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42BEDA6-F125-BF09-6337-9CAA4FE27A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5" r="26424"/>
          <a:stretch/>
        </p:blipFill>
        <p:spPr>
          <a:xfrm>
            <a:off x="5910137" y="1353953"/>
            <a:ext cx="5287351" cy="54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57486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Anti-ferromagnetism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/>
              <p:nvPr/>
            </p:nvSpPr>
            <p:spPr>
              <a:xfrm>
                <a:off x="391276" y="1769481"/>
                <a:ext cx="5225469" cy="4854839"/>
              </a:xfrm>
              <a:prstGeom prst="roundRect">
                <a:avLst>
                  <a:gd name="adj" fmla="val 4952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Questrial" pitchFamily="2" charset="0"/>
                  </a:rPr>
                  <a:t>SUSCEPTIBILITY vs TEMPERATURE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Questrial" pitchFamily="2" charset="0"/>
                  </a:rPr>
                  <a:t> vs. T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Questrial" pitchFamily="2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Questrial" pitchFamily="2" charset="0"/>
                  </a:rPr>
                  <a:t>Finding Néel temperature by studying susceptibility with temperature. 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Questrial" pitchFamily="2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Questrial" pitchFamily="2" charset="0"/>
                  </a:rPr>
                  <a:t>Here, the Néel temperature at the maxima of susceptibility.</a:t>
                </a:r>
                <a:endParaRPr lang="en-US" sz="2400" dirty="0">
                  <a:solidFill>
                    <a:sysClr val="windowText" lastClr="000000"/>
                  </a:solidFill>
                  <a:latin typeface="Questrial" pitchFamily="2" charset="0"/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9E2120-C19E-3475-2046-FF95FF816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6" y="1769481"/>
                <a:ext cx="5225469" cy="4854839"/>
              </a:xfrm>
              <a:prstGeom prst="roundRect">
                <a:avLst>
                  <a:gd name="adj" fmla="val 4952"/>
                </a:avLst>
              </a:prstGeom>
              <a:blipFill>
                <a:blip r:embed="rId2"/>
                <a:stretch>
                  <a:fillRect l="-116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7013C7E-8D5F-CDC7-4107-09F5DB2A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25542"/>
          <a:stretch/>
        </p:blipFill>
        <p:spPr>
          <a:xfrm>
            <a:off x="6092744" y="1269504"/>
            <a:ext cx="5533301" cy="535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35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15" name="Picture 1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FDE2F5E-EE66-2656-3C3E-1DD918C9C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8" r="25397"/>
          <a:stretch/>
        </p:blipFill>
        <p:spPr>
          <a:xfrm>
            <a:off x="186510" y="1214171"/>
            <a:ext cx="5510626" cy="5335752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1788F5-CD45-F3CD-9DF3-12657B6D42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2" r="24972"/>
          <a:stretch/>
        </p:blipFill>
        <p:spPr>
          <a:xfrm>
            <a:off x="5582671" y="1214172"/>
            <a:ext cx="5510626" cy="53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08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5636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Types of Magnetisms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99994DBC-AF09-DCC9-038B-BF7345EE9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46" b="50345"/>
          <a:stretch/>
        </p:blipFill>
        <p:spPr bwMode="auto">
          <a:xfrm>
            <a:off x="8041793" y="1956943"/>
            <a:ext cx="3210909" cy="4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16524F-F47A-4BFC-9A4D-6FC79EDCB0E7}"/>
              </a:ext>
            </a:extLst>
          </p:cNvPr>
          <p:cNvSpPr/>
          <p:nvPr/>
        </p:nvSpPr>
        <p:spPr>
          <a:xfrm>
            <a:off x="391275" y="1936242"/>
            <a:ext cx="7599003" cy="3997296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Paramagnetic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 Materials: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Composed of atoms/ions that have a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permanent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atomic dipole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Aligns in the direction of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external magnetic field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. No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permanent magnetization 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without external field.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Susceptibility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X is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small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and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greater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than 0.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EAD123B-F619-5C51-55F9-12E2D245C3BB}"/>
              </a:ext>
            </a:extLst>
          </p:cNvPr>
          <p:cNvSpPr/>
          <p:nvPr/>
        </p:nvSpPr>
        <p:spPr>
          <a:xfrm>
            <a:off x="11390214" y="6111285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522384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FINDING NÉEL TEMPERATURE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By fitting 1/X vs. T with a linear equation, during to Curie-Weiss law.</a:t>
            </a:r>
            <a:br>
              <a:rPr lang="en-US" sz="2400" dirty="0">
                <a:solidFill>
                  <a:srgbClr val="C00000"/>
                </a:solidFill>
                <a:latin typeface="Questrial" pitchFamily="2" charset="0"/>
              </a:rPr>
            </a:br>
            <a:br>
              <a:rPr lang="en-US" sz="2400" dirty="0">
                <a:solidFill>
                  <a:srgbClr val="1B3DBB"/>
                </a:solidFill>
                <a:latin typeface="Questrial" pitchFamily="2" charset="0"/>
              </a:rPr>
            </a:b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Note that Curie-Weiss law is derived from mean field, so this is just an estimate.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  </a:t>
            </a: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FBC826-6608-ACD3-53E0-C15A1531F739}"/>
              </a:ext>
            </a:extLst>
          </p:cNvPr>
          <p:cNvSpPr/>
          <p:nvPr/>
        </p:nvSpPr>
        <p:spPr>
          <a:xfrm>
            <a:off x="759847" y="455057"/>
            <a:ext cx="57486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Anti-ferromagnetism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CF9A9BD-F2AB-4E70-A7E1-657E516AC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5" r="25997"/>
          <a:stretch/>
        </p:blipFill>
        <p:spPr>
          <a:xfrm>
            <a:off x="6092744" y="1304595"/>
            <a:ext cx="5407869" cy="54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36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1C2AA1B-0C30-6F38-0996-5471893224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4" r="26208"/>
          <a:stretch/>
        </p:blipFill>
        <p:spPr>
          <a:xfrm>
            <a:off x="339585" y="1223725"/>
            <a:ext cx="5376856" cy="5380132"/>
          </a:xfrm>
          <a:prstGeom prst="rect">
            <a:avLst/>
          </a:prstGeom>
        </p:spPr>
      </p:pic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09ECC9D-5EFF-79F1-3989-B148692331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0" r="26848"/>
          <a:stretch/>
        </p:blipFill>
        <p:spPr>
          <a:xfrm>
            <a:off x="5716441" y="1152030"/>
            <a:ext cx="5376856" cy="55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905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8181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Arbitrary Spin Direction in 2D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37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PHASE TRANSITION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Questrial" pitchFamily="2" charset="0"/>
              </a:rPr>
              <a:t>Ferro to Para by Increasing Temp.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This animation shows the spins of the system in the transition from ferro- to para- magnetism by increasing temperature.</a:t>
            </a: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A2D9513-C05A-7AFB-914C-0D374B2CE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79" y="1360025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78181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Arbitrary Spin Direction in 2D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38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9E2120-C19E-3475-2046-FF95FF816838}"/>
              </a:ext>
            </a:extLst>
          </p:cNvPr>
          <p:cNvSpPr/>
          <p:nvPr/>
        </p:nvSpPr>
        <p:spPr>
          <a:xfrm>
            <a:off x="391276" y="1769481"/>
            <a:ext cx="5225469" cy="4854839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HYSTERESIS LOOP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Questrial" pitchFamily="2" charset="0"/>
              </a:rPr>
              <a:t>&lt;M&gt; vs. B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Visualizing the hysteresis loop by showing the spins as the magnetic field changes.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Try to find the coercive field!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EAD86896-7C88-A224-2FF5-470DDBCAD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79" y="1331687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A92FE5-050B-CB89-42F0-9297A70FDC64}"/>
              </a:ext>
            </a:extLst>
          </p:cNvPr>
          <p:cNvSpPr/>
          <p:nvPr/>
        </p:nvSpPr>
        <p:spPr>
          <a:xfrm>
            <a:off x="284370" y="352145"/>
            <a:ext cx="10526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FUTURE WORK</a:t>
            </a:r>
            <a:endParaRPr lang="en-US" sz="72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genial" panose="0200050304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39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4841F9-DCC6-9600-D7CE-9AD704759DBB}"/>
              </a:ext>
            </a:extLst>
          </p:cNvPr>
          <p:cNvCxnSpPr>
            <a:cxnSpLocks/>
          </p:cNvCxnSpPr>
          <p:nvPr/>
        </p:nvCxnSpPr>
        <p:spPr>
          <a:xfrm>
            <a:off x="455347" y="1384433"/>
            <a:ext cx="10355407" cy="0"/>
          </a:xfrm>
          <a:prstGeom prst="line">
            <a:avLst/>
          </a:prstGeom>
          <a:ln w="76200">
            <a:solidFill>
              <a:srgbClr val="1B3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2468F2-49FD-22FB-6D5F-DD41F4423AA4}"/>
              </a:ext>
            </a:extLst>
          </p:cNvPr>
          <p:cNvSpPr/>
          <p:nvPr/>
        </p:nvSpPr>
        <p:spPr>
          <a:xfrm>
            <a:off x="485527" y="1964092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D8A5E3-9F9B-1B10-A2CA-80C1D5E2C429}"/>
              </a:ext>
            </a:extLst>
          </p:cNvPr>
          <p:cNvSpPr/>
          <p:nvPr/>
        </p:nvSpPr>
        <p:spPr>
          <a:xfrm>
            <a:off x="759847" y="1778088"/>
            <a:ext cx="87334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Apply parallelization to run systems larger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9CB809-80FE-3D27-036F-D4FDA7041C48}"/>
              </a:ext>
            </a:extLst>
          </p:cNvPr>
          <p:cNvSpPr/>
          <p:nvPr/>
        </p:nvSpPr>
        <p:spPr>
          <a:xfrm>
            <a:off x="485527" y="279809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31DE99-7EC0-1422-F05A-54A3BD89E297}"/>
              </a:ext>
            </a:extLst>
          </p:cNvPr>
          <p:cNvSpPr/>
          <p:nvPr/>
        </p:nvSpPr>
        <p:spPr>
          <a:xfrm>
            <a:off x="759847" y="2612095"/>
            <a:ext cx="805220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Try other algorithms than Monte Carlo </a:t>
            </a:r>
          </a:p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Metropolis, like Wolff algorithm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709AD0-50A2-AFDC-17BD-95ED0E32119E}"/>
              </a:ext>
            </a:extLst>
          </p:cNvPr>
          <p:cNvSpPr/>
          <p:nvPr/>
        </p:nvSpPr>
        <p:spPr>
          <a:xfrm>
            <a:off x="485527" y="4296420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38B6B3-1648-9A82-9241-E41B27CCE161}"/>
              </a:ext>
            </a:extLst>
          </p:cNvPr>
          <p:cNvSpPr/>
          <p:nvPr/>
        </p:nvSpPr>
        <p:spPr>
          <a:xfrm>
            <a:off x="759847" y="4110416"/>
            <a:ext cx="74847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Consider other term on Hamiltonian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1E7952-A689-AB0A-5A69-D36AC49186B3}"/>
              </a:ext>
            </a:extLst>
          </p:cNvPr>
          <p:cNvSpPr/>
          <p:nvPr/>
        </p:nvSpPr>
        <p:spPr>
          <a:xfrm>
            <a:off x="485527" y="5263441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FFD99-AFB1-821A-0B86-BC7611C6D0A7}"/>
              </a:ext>
            </a:extLst>
          </p:cNvPr>
          <p:cNvSpPr/>
          <p:nvPr/>
        </p:nvSpPr>
        <p:spPr>
          <a:xfrm>
            <a:off x="759847" y="5077437"/>
            <a:ext cx="96007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Calculate the critical exponents of Ising model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DAFA222-CB93-8C95-797E-5393146D1F6C}"/>
              </a:ext>
            </a:extLst>
          </p:cNvPr>
          <p:cNvSpPr/>
          <p:nvPr/>
        </p:nvSpPr>
        <p:spPr>
          <a:xfrm>
            <a:off x="485527" y="6207764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6D0998-1088-AC93-F2A7-9EC6C1E8D422}"/>
              </a:ext>
            </a:extLst>
          </p:cNvPr>
          <p:cNvSpPr/>
          <p:nvPr/>
        </p:nvSpPr>
        <p:spPr>
          <a:xfrm>
            <a:off x="759847" y="6021760"/>
            <a:ext cx="102018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Study universality, scale invariance of Ising model</a:t>
            </a:r>
          </a:p>
        </p:txBody>
      </p:sp>
    </p:spTree>
    <p:extLst>
      <p:ext uri="{BB962C8B-B14F-4D97-AF65-F5344CB8AC3E}">
        <p14:creationId xmlns:p14="http://schemas.microsoft.com/office/powerpoint/2010/main" val="3223631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1" grpId="0" animBg="1"/>
      <p:bldP spid="32" grpId="0"/>
      <p:bldP spid="35" grpId="0" animBg="1"/>
      <p:bldP spid="36" grpId="0"/>
      <p:bldP spid="38" grpId="0" animBg="1"/>
      <p:bldP spid="39" grpId="0"/>
      <p:bldP spid="40" grpId="0" animBg="1"/>
      <p:bldP spid="42" grpId="0"/>
      <p:bldP spid="43" grpId="0" animBg="1"/>
      <p:bldP spid="4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A92FE5-050B-CB89-42F0-9297A70FDC64}"/>
              </a:ext>
            </a:extLst>
          </p:cNvPr>
          <p:cNvSpPr/>
          <p:nvPr/>
        </p:nvSpPr>
        <p:spPr>
          <a:xfrm>
            <a:off x="284370" y="352145"/>
            <a:ext cx="10526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SUMMARY</a:t>
            </a:r>
            <a:endParaRPr lang="en-US" sz="72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genial" panose="0200050304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1964092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1778088"/>
            <a:ext cx="82509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2D and 3D Ising models were simulated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40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4841F9-DCC6-9600-D7CE-9AD704759DBB}"/>
              </a:ext>
            </a:extLst>
          </p:cNvPr>
          <p:cNvCxnSpPr>
            <a:cxnSpLocks/>
          </p:cNvCxnSpPr>
          <p:nvPr/>
        </p:nvCxnSpPr>
        <p:spPr>
          <a:xfrm>
            <a:off x="455347" y="1384433"/>
            <a:ext cx="10355407" cy="0"/>
          </a:xfrm>
          <a:prstGeom prst="line">
            <a:avLst/>
          </a:prstGeom>
          <a:ln w="76200">
            <a:solidFill>
              <a:srgbClr val="1B3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7789AB-7A70-BFD6-A0D9-8439974B44C5}"/>
              </a:ext>
            </a:extLst>
          </p:cNvPr>
          <p:cNvSpPr/>
          <p:nvPr/>
        </p:nvSpPr>
        <p:spPr>
          <a:xfrm>
            <a:off x="485527" y="2827974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AFC62D-E3E0-0FD7-9B37-E7093E4F3086}"/>
              </a:ext>
            </a:extLst>
          </p:cNvPr>
          <p:cNvSpPr/>
          <p:nvPr/>
        </p:nvSpPr>
        <p:spPr>
          <a:xfrm>
            <a:off x="759847" y="2641970"/>
            <a:ext cx="73372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Effects of system size were studied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B65359-F9C9-981D-4865-787B78C165D4}"/>
              </a:ext>
            </a:extLst>
          </p:cNvPr>
          <p:cNvSpPr/>
          <p:nvPr/>
        </p:nvSpPr>
        <p:spPr>
          <a:xfrm>
            <a:off x="485527" y="3691855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A8B739-0060-E9C7-D354-A6E93C2D9117}"/>
              </a:ext>
            </a:extLst>
          </p:cNvPr>
          <p:cNvSpPr/>
          <p:nvPr/>
        </p:nvSpPr>
        <p:spPr>
          <a:xfrm>
            <a:off x="759847" y="3505851"/>
            <a:ext cx="84273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General spin direction was implemented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4FB242-0986-453D-14F0-76199BB05B9D}"/>
              </a:ext>
            </a:extLst>
          </p:cNvPr>
          <p:cNvSpPr/>
          <p:nvPr/>
        </p:nvSpPr>
        <p:spPr>
          <a:xfrm>
            <a:off x="485527" y="4555736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78FBE9-F94A-AD45-25C0-BA2D982693A3}"/>
              </a:ext>
            </a:extLst>
          </p:cNvPr>
          <p:cNvSpPr/>
          <p:nvPr/>
        </p:nvSpPr>
        <p:spPr>
          <a:xfrm>
            <a:off x="759847" y="4369732"/>
            <a:ext cx="85074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The effect of coupling strength is studied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A5B625-9D19-EDFA-FC00-8CFAAD8D713A}"/>
              </a:ext>
            </a:extLst>
          </p:cNvPr>
          <p:cNvSpPr/>
          <p:nvPr/>
        </p:nvSpPr>
        <p:spPr>
          <a:xfrm>
            <a:off x="485527" y="5419618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09C439-1EEA-DE39-2496-81954E95C931}"/>
              </a:ext>
            </a:extLst>
          </p:cNvPr>
          <p:cNvSpPr/>
          <p:nvPr/>
        </p:nvSpPr>
        <p:spPr>
          <a:xfrm>
            <a:off x="759847" y="5233614"/>
            <a:ext cx="107981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Anti-ferromagnetism was studied using Ising model </a:t>
            </a:r>
          </a:p>
        </p:txBody>
      </p:sp>
    </p:spTree>
    <p:extLst>
      <p:ext uri="{BB962C8B-B14F-4D97-AF65-F5344CB8AC3E}">
        <p14:creationId xmlns:p14="http://schemas.microsoft.com/office/powerpoint/2010/main" val="215728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0" grpId="0" animBg="1"/>
      <p:bldP spid="23" grpId="0"/>
      <p:bldP spid="24" grpId="0" animBg="1"/>
      <p:bldP spid="26" grpId="0"/>
      <p:bldP spid="27" grpId="0" animBg="1"/>
      <p:bldP spid="28" grpId="0"/>
      <p:bldP spid="29" grpId="0" animBg="1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A92FE5-050B-CB89-42F0-9297A70FDC64}"/>
              </a:ext>
            </a:extLst>
          </p:cNvPr>
          <p:cNvSpPr/>
          <p:nvPr/>
        </p:nvSpPr>
        <p:spPr>
          <a:xfrm>
            <a:off x="284370" y="352145"/>
            <a:ext cx="10526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WORK DISTRIBUTION</a:t>
            </a:r>
            <a:endParaRPr lang="en-US" sz="72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genial" panose="0200050304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1921099" y="2288930"/>
            <a:ext cx="16065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0"/>
                <a:solidFill>
                  <a:srgbClr val="1B3DB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Kumail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41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4841F9-DCC6-9600-D7CE-9AD704759DBB}"/>
              </a:ext>
            </a:extLst>
          </p:cNvPr>
          <p:cNvCxnSpPr>
            <a:cxnSpLocks/>
          </p:cNvCxnSpPr>
          <p:nvPr/>
        </p:nvCxnSpPr>
        <p:spPr>
          <a:xfrm>
            <a:off x="455347" y="1384433"/>
            <a:ext cx="10355407" cy="0"/>
          </a:xfrm>
          <a:prstGeom prst="line">
            <a:avLst/>
          </a:prstGeom>
          <a:ln w="76200">
            <a:solidFill>
              <a:srgbClr val="1B3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7181D7-BC8C-3CB0-6892-58712ACCC085}"/>
              </a:ext>
            </a:extLst>
          </p:cNvPr>
          <p:cNvSpPr/>
          <p:nvPr/>
        </p:nvSpPr>
        <p:spPr>
          <a:xfrm>
            <a:off x="3239839" y="1849549"/>
            <a:ext cx="4656306" cy="4656306"/>
          </a:xfrm>
          <a:prstGeom prst="ellipse">
            <a:avLst/>
          </a:prstGeom>
          <a:solidFill>
            <a:srgbClr val="1B3DB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C78B93-5544-637F-0F8C-94FD1596FA45}"/>
              </a:ext>
            </a:extLst>
          </p:cNvPr>
          <p:cNvSpPr/>
          <p:nvPr/>
        </p:nvSpPr>
        <p:spPr>
          <a:xfrm>
            <a:off x="3601849" y="1849549"/>
            <a:ext cx="4656306" cy="4656306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ABDB60-F99E-88B7-43B3-009D98F51DC2}"/>
              </a:ext>
            </a:extLst>
          </p:cNvPr>
          <p:cNvSpPr/>
          <p:nvPr/>
        </p:nvSpPr>
        <p:spPr>
          <a:xfrm>
            <a:off x="8258155" y="2288930"/>
            <a:ext cx="9364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Asif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231A20-64B0-46CD-AB28-3BAD66BBBB16}"/>
              </a:ext>
            </a:extLst>
          </p:cNvPr>
          <p:cNvSpPr/>
          <p:nvPr/>
        </p:nvSpPr>
        <p:spPr>
          <a:xfrm>
            <a:off x="3836580" y="3299224"/>
            <a:ext cx="384913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Almost Everything</a:t>
            </a:r>
          </a:p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Code – Presentation – Researches </a:t>
            </a:r>
          </a:p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Making memes – Waiting centuries </a:t>
            </a:r>
          </a:p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strial" pitchFamily="2" charset="0"/>
              </a:rPr>
              <a:t>for codes to finish running</a:t>
            </a:r>
          </a:p>
        </p:txBody>
      </p:sp>
    </p:spTree>
    <p:extLst>
      <p:ext uri="{BB962C8B-B14F-4D97-AF65-F5344CB8AC3E}">
        <p14:creationId xmlns:p14="http://schemas.microsoft.com/office/powerpoint/2010/main" val="1212764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" grpId="0" animBg="1"/>
      <p:bldP spid="18" grpId="0" animBg="1"/>
      <p:bldP spid="19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nature, outdoor, night sky, night&#10;&#10;Description automatically generated">
            <a:extLst>
              <a:ext uri="{FF2B5EF4-FFF2-40B4-BE49-F238E27FC236}">
                <a16:creationId xmlns:a16="http://schemas.microsoft.com/office/drawing/2014/main" id="{25FC1881-513E-99BF-7605-D748F302F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r="49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E333D-3546-8CCE-56A8-49936D937A36}"/>
              </a:ext>
            </a:extLst>
          </p:cNvPr>
          <p:cNvSpPr txBox="1"/>
          <p:nvPr/>
        </p:nvSpPr>
        <p:spPr>
          <a:xfrm>
            <a:off x="3306501" y="3044279"/>
            <a:ext cx="5578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653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16524F-F47A-4BFC-9A4D-6FC79EDCB0E7}"/>
              </a:ext>
            </a:extLst>
          </p:cNvPr>
          <p:cNvSpPr/>
          <p:nvPr/>
        </p:nvSpPr>
        <p:spPr>
          <a:xfrm>
            <a:off x="391275" y="1114066"/>
            <a:ext cx="7599003" cy="4872941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Ferromagnetic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 Materials: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Possess a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permanent magnetization 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(via domains), even in the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absence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of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external field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Strongly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aligns with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external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magnetic field.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Possess very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large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positive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susceptibility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Characterized by a critical Temperature called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Curie Temperature 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above which they exhibit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paramagnetism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.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70DE63D-2183-CEDA-D895-5117FA00F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35" r="55675"/>
          <a:stretch/>
        </p:blipFill>
        <p:spPr bwMode="auto">
          <a:xfrm>
            <a:off x="8138841" y="1462806"/>
            <a:ext cx="3102808" cy="42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0F7368F-A2DA-8CF2-D582-C83BFEFAEDF3}"/>
              </a:ext>
            </a:extLst>
          </p:cNvPr>
          <p:cNvSpPr/>
          <p:nvPr/>
        </p:nvSpPr>
        <p:spPr>
          <a:xfrm>
            <a:off x="11390214" y="56209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F954B68-4082-74EA-27E7-EA9E4A5E8554}"/>
              </a:ext>
            </a:extLst>
          </p:cNvPr>
          <p:cNvSpPr/>
          <p:nvPr/>
        </p:nvSpPr>
        <p:spPr>
          <a:xfrm flipV="1">
            <a:off x="11390213" y="135118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813E699-6FC9-E6AE-61CD-E69AC5CDF2ED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5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16524F-F47A-4BFC-9A4D-6FC79EDCB0E7}"/>
              </a:ext>
            </a:extLst>
          </p:cNvPr>
          <p:cNvSpPr/>
          <p:nvPr/>
        </p:nvSpPr>
        <p:spPr>
          <a:xfrm>
            <a:off x="391275" y="1080159"/>
            <a:ext cx="7599003" cy="5031125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Anti-ferromagnetic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 Materials:</a:t>
            </a:r>
          </a:p>
          <a:p>
            <a:endParaRPr lang="en-US" sz="2400" dirty="0">
              <a:solidFill>
                <a:srgbClr val="C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Unlike ferromagnets, the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intrinsic magnetic moments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tend to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cancel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each other out. (Due to neighboring unpaired electrons having opposite spins)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Characterized by the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Néel temperature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, above which the material exhibits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paramagnetic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behavior.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Usually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not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attracted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by external field, with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small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susceptibility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.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1D4BD0B-1734-0CAF-2312-A471CC785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1" b="50868"/>
          <a:stretch/>
        </p:blipFill>
        <p:spPr bwMode="auto">
          <a:xfrm>
            <a:off x="8090705" y="1619753"/>
            <a:ext cx="3007888" cy="386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2A2CBE-D691-A562-10FA-74A41743F256}"/>
              </a:ext>
            </a:extLst>
          </p:cNvPr>
          <p:cNvSpPr/>
          <p:nvPr/>
        </p:nvSpPr>
        <p:spPr>
          <a:xfrm>
            <a:off x="11390214" y="56209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A7D4362-5F67-0935-4DF1-095B1E160625}"/>
              </a:ext>
            </a:extLst>
          </p:cNvPr>
          <p:cNvSpPr/>
          <p:nvPr/>
        </p:nvSpPr>
        <p:spPr>
          <a:xfrm flipV="1">
            <a:off x="11390213" y="135118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81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D6038-5698-2926-4142-9F5D15E113D7}"/>
              </a:ext>
            </a:extLst>
          </p:cNvPr>
          <p:cNvSpPr/>
          <p:nvPr/>
        </p:nvSpPr>
        <p:spPr>
          <a:xfrm>
            <a:off x="0" y="0"/>
            <a:ext cx="6099048" cy="142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72B4C-B4CB-86C8-5163-E8DB62BA70F7}"/>
              </a:ext>
            </a:extLst>
          </p:cNvPr>
          <p:cNvSpPr/>
          <p:nvPr/>
        </p:nvSpPr>
        <p:spPr>
          <a:xfrm>
            <a:off x="6092744" y="-4"/>
            <a:ext cx="6099048" cy="142240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3BEA19-33AB-CE23-1009-C90C27B93E4F}"/>
              </a:ext>
            </a:extLst>
          </p:cNvPr>
          <p:cNvSpPr/>
          <p:nvPr/>
        </p:nvSpPr>
        <p:spPr>
          <a:xfrm>
            <a:off x="485527" y="687223"/>
            <a:ext cx="274320" cy="274320"/>
          </a:xfrm>
          <a:prstGeom prst="ellipse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1240A0-73B0-C9F7-B9DE-B8DB9661B4DB}"/>
              </a:ext>
            </a:extLst>
          </p:cNvPr>
          <p:cNvSpPr/>
          <p:nvPr/>
        </p:nvSpPr>
        <p:spPr>
          <a:xfrm>
            <a:off x="759847" y="455057"/>
            <a:ext cx="42114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genial" panose="02000503040000020004" pitchFamily="2" charset="0"/>
              </a:rPr>
              <a:t>The Ising Model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C088813-DFCC-8F17-F38D-5D087868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6237" flipH="1">
            <a:off x="11270367" y="904203"/>
            <a:ext cx="854969" cy="854969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6E60A46-3CB2-98DF-4945-972BBF51D0FC}"/>
              </a:ext>
            </a:extLst>
          </p:cNvPr>
          <p:cNvSpPr/>
          <p:nvPr/>
        </p:nvSpPr>
        <p:spPr>
          <a:xfrm>
            <a:off x="391276" y="1537315"/>
            <a:ext cx="5359284" cy="5087005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The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Ising model 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is a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toy model 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of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mag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netism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that simplifies the picture of magnetism at the atomic level.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It models the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interaction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of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atoms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by treating them as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small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magnets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("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Spins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") that point either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up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/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down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E9F3E64-3752-F27D-1FB6-C1EC7B6A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686" y="1539284"/>
            <a:ext cx="3581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A3BE24-57E7-91F4-968F-C41DADC60583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D7FA8A-F3EB-0CDE-319B-4FA4FC99D1F8}"/>
              </a:ext>
            </a:extLst>
          </p:cNvPr>
          <p:cNvSpPr/>
          <p:nvPr/>
        </p:nvSpPr>
        <p:spPr>
          <a:xfrm rot="5400000">
            <a:off x="-1648463" y="5077460"/>
            <a:ext cx="3429000" cy="1320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128C-CD4A-9908-845F-ECAFC2C4225B}"/>
              </a:ext>
            </a:extLst>
          </p:cNvPr>
          <p:cNvSpPr/>
          <p:nvPr/>
        </p:nvSpPr>
        <p:spPr>
          <a:xfrm rot="5400000">
            <a:off x="-1648252" y="1648457"/>
            <a:ext cx="3429000" cy="132079"/>
          </a:xfrm>
          <a:prstGeom prst="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1C59C-FEEC-B91E-B690-5E6C8497DA52}"/>
              </a:ext>
            </a:extLst>
          </p:cNvPr>
          <p:cNvSpPr/>
          <p:nvPr/>
        </p:nvSpPr>
        <p:spPr>
          <a:xfrm>
            <a:off x="11390214" y="6111284"/>
            <a:ext cx="615276" cy="61527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ngenial" panose="02000503040000020004" pitchFamily="2" charset="0"/>
              </a:rPr>
              <a:t>6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B9B6B5-88F5-73AB-7E20-DF776D17055F}"/>
              </a:ext>
            </a:extLst>
          </p:cNvPr>
          <p:cNvSpPr/>
          <p:nvPr/>
        </p:nvSpPr>
        <p:spPr>
          <a:xfrm>
            <a:off x="11390214" y="5318262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503E46-A253-F345-4A0F-7BDE6233780D}"/>
              </a:ext>
            </a:extLst>
          </p:cNvPr>
          <p:cNvSpPr/>
          <p:nvPr/>
        </p:nvSpPr>
        <p:spPr>
          <a:xfrm>
            <a:off x="11390214" y="214617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F77177-386E-B15A-D984-6FEAC3631D8C}"/>
              </a:ext>
            </a:extLst>
          </p:cNvPr>
          <p:cNvSpPr/>
          <p:nvPr/>
        </p:nvSpPr>
        <p:spPr>
          <a:xfrm>
            <a:off x="11390214" y="4525239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AA2080-03E3-A42A-5733-8D6D790CAACC}"/>
              </a:ext>
            </a:extLst>
          </p:cNvPr>
          <p:cNvSpPr/>
          <p:nvPr/>
        </p:nvSpPr>
        <p:spPr>
          <a:xfrm flipV="1">
            <a:off x="11390214" y="3730250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EA2FF7-B6CC-499B-2CCF-3CE0DBD69A2B}"/>
              </a:ext>
            </a:extLst>
          </p:cNvPr>
          <p:cNvSpPr/>
          <p:nvPr/>
        </p:nvSpPr>
        <p:spPr>
          <a:xfrm flipV="1">
            <a:off x="11390213" y="293526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6E60A46-3CB2-98DF-4945-972BBF51D0FC}"/>
              </a:ext>
            </a:extLst>
          </p:cNvPr>
          <p:cNvSpPr/>
          <p:nvPr/>
        </p:nvSpPr>
        <p:spPr>
          <a:xfrm>
            <a:off x="391275" y="562091"/>
            <a:ext cx="6021099" cy="6062230"/>
          </a:xfrm>
          <a:prstGeom prst="roundRect">
            <a:avLst>
              <a:gd name="adj" fmla="val 495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There are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2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competing "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forces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" at play: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1) The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interaction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of magnetic moments/"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spins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" of the atoms with each other and external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mag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netic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field. (This tends to align them).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  <a:p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2) The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tendency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of external </a:t>
            </a:r>
            <a:r>
              <a:rPr lang="en-US" sz="2400" dirty="0">
                <a:solidFill>
                  <a:srgbClr val="C00000"/>
                </a:solidFill>
                <a:latin typeface="Questrial" pitchFamily="2" charset="0"/>
              </a:rPr>
              <a:t>temperature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to induce random </a:t>
            </a:r>
            <a:r>
              <a:rPr lang="en-US" sz="2400" dirty="0">
                <a:solidFill>
                  <a:srgbClr val="1B3DBB"/>
                </a:solidFill>
                <a:latin typeface="Questrial" pitchFamily="2" charset="0"/>
              </a:rPr>
              <a:t>fluctuations</a:t>
            </a:r>
            <a:r>
              <a:rPr lang="en-US" sz="2400" dirty="0">
                <a:solidFill>
                  <a:sysClr val="windowText" lastClr="000000"/>
                </a:solidFill>
                <a:latin typeface="Questrial" pitchFamily="2" charset="0"/>
              </a:rPr>
              <a:t> in the system.</a:t>
            </a:r>
          </a:p>
          <a:p>
            <a:endParaRPr lang="en-US" sz="2400" dirty="0">
              <a:solidFill>
                <a:sysClr val="windowText" lastClr="000000"/>
              </a:solidFill>
              <a:latin typeface="Questrial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CA517E-2A7C-85B6-9A8F-406DC87EDC01}"/>
              </a:ext>
            </a:extLst>
          </p:cNvPr>
          <p:cNvSpPr/>
          <p:nvPr/>
        </p:nvSpPr>
        <p:spPr>
          <a:xfrm>
            <a:off x="11390214" y="562090"/>
            <a:ext cx="615276" cy="615276"/>
          </a:xfrm>
          <a:prstGeom prst="roundRect">
            <a:avLst/>
          </a:prstGeom>
          <a:solidFill>
            <a:srgbClr val="1B3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622857B-387F-A041-E482-C8DCCA52295D}"/>
              </a:ext>
            </a:extLst>
          </p:cNvPr>
          <p:cNvSpPr/>
          <p:nvPr/>
        </p:nvSpPr>
        <p:spPr>
          <a:xfrm flipV="1">
            <a:off x="11390213" y="1351181"/>
            <a:ext cx="615276" cy="615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4400" b="1" dirty="0">
              <a:latin typeface="Congenial" panose="02000503040000020004" pitchFamily="2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22BD5C5-4EF5-760A-C902-6C07D491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082" y="869728"/>
            <a:ext cx="3776609" cy="523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D5002E3-6379-4357-02CB-5DC14AD0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00" y="5345128"/>
            <a:ext cx="4649164" cy="11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43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1933</Words>
  <Application>Microsoft Office PowerPoint</Application>
  <PresentationFormat>Widescreen</PresentationFormat>
  <Paragraphs>527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</vt:lpstr>
      <vt:lpstr>Cambria Math</vt:lpstr>
      <vt:lpstr>Congenial</vt:lpstr>
      <vt:lpstr>Questrial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KOMAIL ABDULAZIZ RADHI RADHI</dc:creator>
  <cp:lastModifiedBy>KOMAIL ABDULAZIZ RADHI RADHI</cp:lastModifiedBy>
  <cp:revision>131</cp:revision>
  <dcterms:created xsi:type="dcterms:W3CDTF">2022-06-06T17:43:05Z</dcterms:created>
  <dcterms:modified xsi:type="dcterms:W3CDTF">2022-06-07T13:11:22Z</dcterms:modified>
</cp:coreProperties>
</file>